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Proxima Nova"/>
      <p:regular r:id="rId20"/>
      <p:bold r:id="rId21"/>
      <p:italic r:id="rId22"/>
      <p:boldItalic r:id="rId23"/>
    </p:embeddedFont>
    <p:embeddedFont>
      <p:font typeface="Helvetica Neue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8" roundtripDataSignature="AMtx7mhDfpmj6EQDaW785+GohXyC+jWL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22" Type="http://schemas.openxmlformats.org/officeDocument/2006/relationships/font" Target="fonts/ProximaNova-italic.fntdata"/><Relationship Id="rId21" Type="http://schemas.openxmlformats.org/officeDocument/2006/relationships/font" Target="fonts/ProximaNova-bold.fntdata"/><Relationship Id="rId24" Type="http://schemas.openxmlformats.org/officeDocument/2006/relationships/font" Target="fonts/HelveticaNeue-regular.fntdata"/><Relationship Id="rId23" Type="http://schemas.openxmlformats.org/officeDocument/2006/relationships/font" Target="fonts/ProximaNova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HelveticaNeue-italic.fntdata"/><Relationship Id="rId25" Type="http://schemas.openxmlformats.org/officeDocument/2006/relationships/font" Target="fonts/HelveticaNeue-bold.fntdata"/><Relationship Id="rId28" Type="http://customschemas.google.com/relationships/presentationmetadata" Target="metadata"/><Relationship Id="rId27" Type="http://schemas.openxmlformats.org/officeDocument/2006/relationships/font" Target="fonts/HelveticaNeue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hrome.google.com/webstore/detail/slides-timer/nfhjdkmpebifdelclimjfaackjhiglpc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582d65f036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g2582d65f0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31600b3d2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231600b3d2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31600b3d2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231600b3d2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3174f146a6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23174f146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Timer works with extension “</a:t>
            </a:r>
            <a:r>
              <a:rPr lang="en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2"/>
              </a:rPr>
              <a:t>Slides Timer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58836a015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258836a015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582d65f036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2582d65f03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582d65f036_0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2582d65f036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582d65f036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2582d65f036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314fd1b96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2314fd1b96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314fd1b96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2314fd1b96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314fd1b96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2314fd1b96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314fd1b966_0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2314fd1b966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314fd1b96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2314fd1b96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8d4e94ae18_0_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g28d4e94ae18_0_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g28d4e94ae18_0_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8d4e94ae18_0_8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" name="Google Shape;60;g28d4e94ae18_0_8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1" name="Google Shape;61;g28d4e94ae18_0_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8d4e94ae18_0_8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g28d4e94ae18_0_8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g28d4e94ae18_0_8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g28d4e94ae18_0_8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g28d4e94ae18_0_8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8d4e94ae18_0_9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g28d4e94ae18_0_91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g28d4e94ae18_0_91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g28d4e94ae18_0_9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g28d4e94ae18_0_9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g28d4e94ae18_0_9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8d4e94ae18_0_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g28d4e94ae18_0_9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" name="Google Shape;78;g28d4e94ae18_0_9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g28d4e94ae18_0_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8d4e94ae18_0_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" name="Google Shape;82;g28d4e94ae18_0_1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8d4e94ae18_0_10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g28d4e94ae18_0_10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6" name="Google Shape;86;g28d4e94ae18_0_1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8d4e94ae18_0_11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9" name="Google Shape;89;g28d4e94ae18_0_1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8d4e94ae18_0_1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28d4e94ae18_0_11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3" name="Google Shape;93;g28d4e94ae18_0_11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" name="Google Shape;94;g28d4e94ae18_0_11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g28d4e94ae18_0_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d4e94ae18_0_11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8" name="Google Shape;98;g28d4e94ae18_0_1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8d4e94ae18_0_12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" name="Google Shape;101;g28d4e94ae18_0_12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2" name="Google Shape;102;g28d4e94ae18_0_1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8d4e94ae18_0_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g28d4e94ae18_0_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g28d4e94ae18_0_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postgresql.org/docs/9.1/functions-aggregate.htm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92B37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582d65f036_0_0"/>
          <p:cNvSpPr txBox="1"/>
          <p:nvPr>
            <p:ph idx="4294967295" type="title"/>
          </p:nvPr>
        </p:nvSpPr>
        <p:spPr>
          <a:xfrm>
            <a:off x="619700" y="518700"/>
            <a:ext cx="5841000" cy="19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4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ANALYZING DATA</a:t>
            </a:r>
            <a:endParaRPr b="1" sz="4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8" name="Google Shape;108;g2582d65f03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701" y="2379375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2582d65f036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400" y="4184350"/>
            <a:ext cx="1827851" cy="3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2582d65f03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9351" y="320763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2582d65f036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79662" y="2337425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2582d65f036_0_0"/>
          <p:cNvSpPr/>
          <p:nvPr/>
        </p:nvSpPr>
        <p:spPr>
          <a:xfrm>
            <a:off x="5622226" y="0"/>
            <a:ext cx="7715299" cy="5143500"/>
          </a:xfrm>
          <a:prstGeom prst="flowChartInputOutpu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31600b3d27_0_10"/>
          <p:cNvSpPr txBox="1"/>
          <p:nvPr/>
        </p:nvSpPr>
        <p:spPr>
          <a:xfrm>
            <a:off x="415125" y="246825"/>
            <a:ext cx="8606100" cy="15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HAVING OPERATOR</a:t>
            </a:r>
            <a:endParaRPr b="0" i="0" sz="1400" u="none" cap="none" strike="noStrike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g231600b3d27_0_10"/>
          <p:cNvSpPr txBox="1"/>
          <p:nvPr/>
        </p:nvSpPr>
        <p:spPr>
          <a:xfrm>
            <a:off x="415125" y="1169275"/>
            <a:ext cx="72978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HAVING can be used to filter and manipulate aggregated data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Usually used in conjunction with GROUP BY to apply conditions after the grouping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Evaluated after the GROUP BY clause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Filters based on aggregate functions rather than individual rows (WHERE operator does that)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Allows us to apply conditions to summarized data and perform calculations and analysis on groups of data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9" name="Google Shape;209;g231600b3d27_0_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0" name="Google Shape;210;g231600b3d27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31600b3d27_0_32"/>
          <p:cNvSpPr txBox="1"/>
          <p:nvPr/>
        </p:nvSpPr>
        <p:spPr>
          <a:xfrm>
            <a:off x="415125" y="246825"/>
            <a:ext cx="8606100" cy="15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HAVING OPERATOR</a:t>
            </a:r>
            <a:endParaRPr b="0" i="0" sz="1400" u="none" cap="none" strike="noStrike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231600b3d27_0_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g231600b3d27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231600b3d27_0_32"/>
          <p:cNvSpPr txBox="1"/>
          <p:nvPr/>
        </p:nvSpPr>
        <p:spPr>
          <a:xfrm>
            <a:off x="415125" y="1351150"/>
            <a:ext cx="86061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000" u="none" cap="none" strike="noStrike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		</a:t>
            </a:r>
            <a:r>
              <a:rPr b="1" i="0" lang="en" sz="2000" u="none" cap="none" strike="noStrike">
                <a:solidFill>
                  <a:srgbClr val="404040"/>
                </a:solidFill>
                <a:latin typeface="Courier New"/>
                <a:ea typeface="Courier New"/>
                <a:cs typeface="Courier New"/>
                <a:sym typeface="Courier New"/>
              </a:rPr>
              <a:t>productname,</a:t>
            </a:r>
            <a:endParaRPr b="1" i="0" sz="2000" u="none" cap="none" strike="noStrike">
              <a:solidFill>
                <a:srgbClr val="4040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342900" lvl="0" marL="1485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000" u="none" cap="none" strike="noStrike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AVG</a:t>
            </a:r>
            <a:r>
              <a:rPr b="1" i="0" lang="en" sz="2000" u="none" cap="none" strike="noStrike">
                <a:solidFill>
                  <a:srgbClr val="404040"/>
                </a:solidFill>
                <a:latin typeface="Courier New"/>
                <a:ea typeface="Courier New"/>
                <a:cs typeface="Courier New"/>
                <a:sym typeface="Courier New"/>
              </a:rPr>
              <a:t>(unitprice) </a:t>
            </a:r>
            <a:r>
              <a:rPr b="1" i="0" lang="en" sz="2000" u="none" cap="none" strike="noStrike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i="0" lang="en" sz="2000" u="none" cap="none" strike="noStrike">
                <a:solidFill>
                  <a:srgbClr val="404040"/>
                </a:solidFill>
                <a:latin typeface="Courier New"/>
                <a:ea typeface="Courier New"/>
                <a:cs typeface="Courier New"/>
                <a:sym typeface="Courier New"/>
              </a:rPr>
              <a:t> avg_price</a:t>
            </a:r>
            <a:endParaRPr b="1" i="0" sz="2000" u="none" cap="none" strike="noStrike">
              <a:solidFill>
                <a:srgbClr val="4040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000" u="none" cap="none" strike="noStrike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			</a:t>
            </a:r>
            <a:r>
              <a:rPr b="1" i="0" lang="en" sz="2000" u="none" cap="none" strike="noStrike">
                <a:solidFill>
                  <a:srgbClr val="404040"/>
                </a:solidFill>
                <a:latin typeface="Courier New"/>
                <a:ea typeface="Courier New"/>
                <a:cs typeface="Courier New"/>
                <a:sym typeface="Courier New"/>
              </a:rPr>
              <a:t>products</a:t>
            </a:r>
            <a:endParaRPr b="1" i="0" sz="2000" u="none" cap="none" strike="noStrike">
              <a:solidFill>
                <a:srgbClr val="4040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000" u="none" cap="none" strike="noStrike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GROUP BY		</a:t>
            </a:r>
            <a:r>
              <a:rPr b="1" i="0" lang="en" sz="2000" u="none" cap="none" strike="noStrike">
                <a:solidFill>
                  <a:srgbClr val="404040"/>
                </a:solidFill>
                <a:latin typeface="Courier New"/>
                <a:ea typeface="Courier New"/>
                <a:cs typeface="Courier New"/>
                <a:sym typeface="Courier New"/>
              </a:rPr>
              <a:t>productname</a:t>
            </a:r>
            <a:endParaRPr b="1" i="0" sz="2000" u="none" cap="none" strike="noStrike">
              <a:solidFill>
                <a:srgbClr val="4040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000" u="none" cap="none" strike="noStrike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HAVING		</a:t>
            </a:r>
            <a:r>
              <a:rPr b="1" i="0" lang="en" sz="2000" u="none" cap="none" strike="noStrike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AVG</a:t>
            </a:r>
            <a:r>
              <a:rPr b="1" i="0" lang="en" sz="2000" u="none" cap="none" strike="noStrike">
                <a:solidFill>
                  <a:srgbClr val="404040"/>
                </a:solidFill>
                <a:latin typeface="Courier New"/>
                <a:ea typeface="Courier New"/>
                <a:cs typeface="Courier New"/>
                <a:sym typeface="Courier New"/>
              </a:rPr>
              <a:t>(unitprice) &gt; </a:t>
            </a:r>
            <a:r>
              <a:rPr b="1" i="0" lang="en" sz="2000" u="none" cap="none" strike="noStrike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50</a:t>
            </a:r>
            <a:endParaRPr b="1" i="0" sz="2000" u="none" cap="none" strike="noStrike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92B37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3174f146a6_0_0"/>
          <p:cNvSpPr txBox="1"/>
          <p:nvPr>
            <p:ph idx="4294967295" type="title"/>
          </p:nvPr>
        </p:nvSpPr>
        <p:spPr>
          <a:xfrm>
            <a:off x="469150" y="506150"/>
            <a:ext cx="3996900" cy="8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4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Practice Time! (but break first)</a:t>
            </a:r>
            <a:endParaRPr b="1" sz="4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4" name="Google Shape;224;g23174f146a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701" y="2379375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23174f146a6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400" y="4184350"/>
            <a:ext cx="1827851" cy="3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g23174f146a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9351" y="320763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g23174f146a6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79662" y="2337425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g23174f146a6_0_0"/>
          <p:cNvSpPr/>
          <p:nvPr/>
        </p:nvSpPr>
        <p:spPr>
          <a:xfrm>
            <a:off x="5622226" y="0"/>
            <a:ext cx="7715299" cy="5143500"/>
          </a:xfrm>
          <a:prstGeom prst="flowChartInputOutpu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58836a0158_0_30"/>
          <p:cNvSpPr txBox="1"/>
          <p:nvPr/>
        </p:nvSpPr>
        <p:spPr>
          <a:xfrm>
            <a:off x="415125" y="1093075"/>
            <a:ext cx="8057400" cy="3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Helvetica Neue"/>
              <a:buAutoNum type="arabicPeriod"/>
            </a:pPr>
            <a:r>
              <a:rPr b="0" i="0" lang="en" sz="19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Show positions with more than 1 employee and the number of employees</a:t>
            </a:r>
            <a:endParaRPr b="0" i="0" sz="19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Helvetica Neue"/>
              <a:buAutoNum type="arabicPeriod"/>
            </a:pPr>
            <a:r>
              <a:rPr b="0" i="0" lang="en" sz="19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Find employees who have handled more than 100 orders, along with the total number of countries they handled orders from</a:t>
            </a:r>
            <a:endParaRPr b="0" i="0" sz="19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Helvetica Neue"/>
              <a:buAutoNum type="arabicPeriod"/>
            </a:pPr>
            <a:r>
              <a:rPr b="0" i="0" lang="en" sz="19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Show customers who have placed at least 10 orders and have an average discount more than 5%</a:t>
            </a:r>
            <a:endParaRPr b="0" i="0" sz="19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Helvetica Neue"/>
              <a:buAutoNum type="arabicPeriod"/>
            </a:pPr>
            <a:r>
              <a:rPr b="0" i="0" lang="en" sz="19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Show products with a total quantity ordered greater than 500 in categories having at least 10 products. Include all products in category count</a:t>
            </a:r>
            <a:endParaRPr b="0" i="0" sz="19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Helvetica Neue"/>
              <a:buAutoNum type="arabicPeriod"/>
            </a:pPr>
            <a:r>
              <a:rPr b="0" i="0" lang="en" sz="19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Find products with 3 highest total sales amount and 3 lowest total sales amount, excluding products with fewer than 10 orders</a:t>
            </a:r>
            <a:endParaRPr b="0" i="0" sz="19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4" name="Google Shape;234;g258836a0158_0_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g258836a0158_0_30"/>
          <p:cNvSpPr txBox="1"/>
          <p:nvPr/>
        </p:nvSpPr>
        <p:spPr>
          <a:xfrm>
            <a:off x="415125" y="246825"/>
            <a:ext cx="80574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EXERCISES</a:t>
            </a:r>
            <a:endParaRPr b="0" i="0" sz="1400" u="none" cap="none" strike="noStrike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82d65f036_0_55"/>
          <p:cNvSpPr txBox="1"/>
          <p:nvPr>
            <p:ph type="title"/>
          </p:nvPr>
        </p:nvSpPr>
        <p:spPr>
          <a:xfrm>
            <a:off x="380425" y="471150"/>
            <a:ext cx="366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b="1" lang="en" sz="400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AGENDA</a:t>
            </a:r>
            <a:endParaRPr b="1" sz="400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8" name="Google Shape;118;g2582d65f036_0_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8000" y="4176000"/>
            <a:ext cx="1797625" cy="49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2582d65f036_0_55"/>
          <p:cNvSpPr/>
          <p:nvPr/>
        </p:nvSpPr>
        <p:spPr>
          <a:xfrm>
            <a:off x="1964429" y="1915069"/>
            <a:ext cx="4114800" cy="425700"/>
          </a:xfrm>
          <a:prstGeom prst="rect">
            <a:avLst/>
          </a:prstGeom>
          <a:solidFill>
            <a:srgbClr val="16A4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Aggregate Functions in SQL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g2582d65f036_0_55"/>
          <p:cNvSpPr/>
          <p:nvPr/>
        </p:nvSpPr>
        <p:spPr>
          <a:xfrm>
            <a:off x="1496675" y="1386875"/>
            <a:ext cx="4114800" cy="425700"/>
          </a:xfrm>
          <a:prstGeom prst="rect">
            <a:avLst/>
          </a:prstGeom>
          <a:solidFill>
            <a:srgbClr val="F9C0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is Data Analysis?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1" name="Google Shape;121;g2582d65f036_0_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g2582d65f036_0_55"/>
          <p:cNvSpPr/>
          <p:nvPr/>
        </p:nvSpPr>
        <p:spPr>
          <a:xfrm>
            <a:off x="2432182" y="2443263"/>
            <a:ext cx="4114800" cy="425700"/>
          </a:xfrm>
          <a:prstGeom prst="rect">
            <a:avLst/>
          </a:prstGeom>
          <a:solidFill>
            <a:srgbClr val="D451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HAVING Operator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" name="Google Shape;123;g2582d65f036_0_55"/>
          <p:cNvSpPr/>
          <p:nvPr/>
        </p:nvSpPr>
        <p:spPr>
          <a:xfrm>
            <a:off x="2899936" y="2971456"/>
            <a:ext cx="4114800" cy="425700"/>
          </a:xfrm>
          <a:prstGeom prst="rect">
            <a:avLst/>
          </a:prstGeom>
          <a:solidFill>
            <a:srgbClr val="16A4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Examples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92B37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582d65f036_0_111"/>
          <p:cNvSpPr txBox="1"/>
          <p:nvPr>
            <p:ph idx="4294967295" type="title"/>
          </p:nvPr>
        </p:nvSpPr>
        <p:spPr>
          <a:xfrm>
            <a:off x="619700" y="518700"/>
            <a:ext cx="4305000" cy="19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4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Data Analysis?</a:t>
            </a:r>
            <a:endParaRPr b="1" sz="4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9" name="Google Shape;129;g2582d65f036_0_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701" y="2379375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2582d65f036_0_1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400" y="4184350"/>
            <a:ext cx="1827851" cy="3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2582d65f036_0_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9351" y="320763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2582d65f036_0_1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79662" y="2337425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2582d65f036_0_111"/>
          <p:cNvSpPr/>
          <p:nvPr/>
        </p:nvSpPr>
        <p:spPr>
          <a:xfrm>
            <a:off x="5622226" y="0"/>
            <a:ext cx="7715299" cy="5143500"/>
          </a:xfrm>
          <a:prstGeom prst="flowChartInputOutpu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582d65f036_0_226"/>
          <p:cNvSpPr txBox="1"/>
          <p:nvPr/>
        </p:nvSpPr>
        <p:spPr>
          <a:xfrm>
            <a:off x="415125" y="246825"/>
            <a:ext cx="8606100" cy="15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DATA ANALYSIS?</a:t>
            </a:r>
            <a:endParaRPr b="0" i="0" sz="1400" u="none" cap="none" strike="noStrike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2582d65f036_0_226"/>
          <p:cNvSpPr txBox="1"/>
          <p:nvPr/>
        </p:nvSpPr>
        <p:spPr>
          <a:xfrm>
            <a:off x="415125" y="1169275"/>
            <a:ext cx="6250500" cy="13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After collecting, cleaning and transforming the data, we can start analyzing it to answer out questions</a:t>
            </a:r>
            <a:endParaRPr b="0" i="0" sz="2000" u="none" cap="none" strike="noStrike">
              <a:solidFill>
                <a:srgbClr val="404040"/>
              </a:solidFill>
              <a:highlight>
                <a:srgbClr val="F9C042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0" name="Google Shape;140;g2582d65f036_0_2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1" name="Google Shape;141;g2582d65f036_0_2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5125" y="2379274"/>
            <a:ext cx="1407900" cy="1407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2" name="Google Shape;142;g2582d65f036_0_2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6948" y="2582306"/>
            <a:ext cx="1976920" cy="1001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582d65f036_0_2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67791" y="2379274"/>
            <a:ext cx="1407900" cy="1407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4" name="Google Shape;144;g2582d65f036_0_2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59613" y="2379274"/>
            <a:ext cx="1407900" cy="1407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5" name="Google Shape;145;g2582d65f036_0_226"/>
          <p:cNvSpPr txBox="1"/>
          <p:nvPr/>
        </p:nvSpPr>
        <p:spPr>
          <a:xfrm>
            <a:off x="94300" y="4156675"/>
            <a:ext cx="20496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Question / Problem</a:t>
            </a:r>
            <a:endParaRPr b="0" i="0" sz="1800" u="none" cap="none" strike="noStrike">
              <a:solidFill>
                <a:srgbClr val="404040"/>
              </a:solidFill>
              <a:highlight>
                <a:srgbClr val="F9C042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6" name="Google Shape;146;g2582d65f036_0_226"/>
          <p:cNvSpPr txBox="1"/>
          <p:nvPr/>
        </p:nvSpPr>
        <p:spPr>
          <a:xfrm>
            <a:off x="2507025" y="4156675"/>
            <a:ext cx="19770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Cleaning and Transforming</a:t>
            </a:r>
            <a:endParaRPr b="0" i="0" sz="1800" u="none" cap="none" strike="noStrike">
              <a:solidFill>
                <a:srgbClr val="404040"/>
              </a:solidFill>
              <a:highlight>
                <a:srgbClr val="F9C042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7" name="Google Shape;147;g2582d65f036_0_226"/>
          <p:cNvSpPr txBox="1"/>
          <p:nvPr/>
        </p:nvSpPr>
        <p:spPr>
          <a:xfrm>
            <a:off x="4846950" y="4156675"/>
            <a:ext cx="2049600" cy="581100"/>
          </a:xfrm>
          <a:prstGeom prst="rect">
            <a:avLst/>
          </a:prstGeom>
          <a:noFill/>
          <a:ln cap="flat" cmpd="sng" w="38100">
            <a:solidFill>
              <a:srgbClr val="F9C04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Analysis</a:t>
            </a:r>
            <a:endParaRPr b="1" i="0" sz="1800" u="none" cap="none" strike="noStrike">
              <a:solidFill>
                <a:srgbClr val="404040"/>
              </a:solidFill>
              <a:highlight>
                <a:srgbClr val="F9C042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8" name="Google Shape;148;g2582d65f036_0_226"/>
          <p:cNvSpPr txBox="1"/>
          <p:nvPr/>
        </p:nvSpPr>
        <p:spPr>
          <a:xfrm>
            <a:off x="6938775" y="4156675"/>
            <a:ext cx="20496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Insights</a:t>
            </a:r>
            <a:endParaRPr b="0" i="0" sz="1800" u="none" cap="none" strike="noStrike">
              <a:solidFill>
                <a:srgbClr val="404040"/>
              </a:solidFill>
              <a:highlight>
                <a:srgbClr val="F9C042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49" name="Google Shape;149;g2582d65f036_0_226"/>
          <p:cNvCxnSpPr>
            <a:stCxn id="141" idx="6"/>
            <a:endCxn id="142" idx="1"/>
          </p:cNvCxnSpPr>
          <p:nvPr/>
        </p:nvCxnSpPr>
        <p:spPr>
          <a:xfrm>
            <a:off x="1823025" y="3083224"/>
            <a:ext cx="684000" cy="0"/>
          </a:xfrm>
          <a:prstGeom prst="straightConnector1">
            <a:avLst/>
          </a:prstGeom>
          <a:noFill/>
          <a:ln cap="flat" cmpd="sng" w="19050">
            <a:solidFill>
              <a:srgbClr val="40404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50" name="Google Shape;150;g2582d65f036_0_226"/>
          <p:cNvCxnSpPr>
            <a:stCxn id="142" idx="3"/>
            <a:endCxn id="143" idx="2"/>
          </p:cNvCxnSpPr>
          <p:nvPr/>
        </p:nvCxnSpPr>
        <p:spPr>
          <a:xfrm>
            <a:off x="4483868" y="3083224"/>
            <a:ext cx="684000" cy="0"/>
          </a:xfrm>
          <a:prstGeom prst="straightConnector1">
            <a:avLst/>
          </a:prstGeom>
          <a:noFill/>
          <a:ln cap="flat" cmpd="sng" w="19050">
            <a:solidFill>
              <a:srgbClr val="40404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51" name="Google Shape;151;g2582d65f036_0_226"/>
          <p:cNvCxnSpPr>
            <a:stCxn id="143" idx="6"/>
            <a:endCxn id="144" idx="2"/>
          </p:cNvCxnSpPr>
          <p:nvPr/>
        </p:nvCxnSpPr>
        <p:spPr>
          <a:xfrm>
            <a:off x="6575691" y="3083224"/>
            <a:ext cx="684000" cy="0"/>
          </a:xfrm>
          <a:prstGeom prst="straightConnector1">
            <a:avLst/>
          </a:prstGeom>
          <a:noFill/>
          <a:ln cap="flat" cmpd="sng" w="19050">
            <a:solidFill>
              <a:srgbClr val="40404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314fd1b966_0_30"/>
          <p:cNvSpPr txBox="1"/>
          <p:nvPr/>
        </p:nvSpPr>
        <p:spPr>
          <a:xfrm>
            <a:off x="415125" y="246825"/>
            <a:ext cx="8606100" cy="15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DATA ANALYSIS?</a:t>
            </a:r>
            <a:endParaRPr b="0" i="0" sz="1400" u="none" cap="none" strike="noStrike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2314fd1b966_0_30"/>
          <p:cNvSpPr txBox="1"/>
          <p:nvPr/>
        </p:nvSpPr>
        <p:spPr>
          <a:xfrm>
            <a:off x="415125" y="1169275"/>
            <a:ext cx="8057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Visualization of data is often the first step of Data Analysis (EDA)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g2314fd1b966_0_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9" name="Google Shape;159;g2314fd1b966_0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2638" y="1778875"/>
            <a:ext cx="7158718" cy="305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314fd1b966_0_11"/>
          <p:cNvSpPr txBox="1"/>
          <p:nvPr/>
        </p:nvSpPr>
        <p:spPr>
          <a:xfrm>
            <a:off x="415125" y="246825"/>
            <a:ext cx="8606100" cy="15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DATA ANALYSIS?</a:t>
            </a:r>
            <a:endParaRPr b="0" i="0" sz="1400" u="none" cap="none" strike="noStrike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2314fd1b966_0_11"/>
          <p:cNvSpPr txBox="1"/>
          <p:nvPr/>
        </p:nvSpPr>
        <p:spPr>
          <a:xfrm>
            <a:off x="415125" y="1169275"/>
            <a:ext cx="80574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analysis is performed using different operations and techniques: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(Additional) data transformation (e.g., aggregation, filtering, etc.)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Trend analysis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Histograms / distributions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Models / relationships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Clustering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Predictions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6" name="Google Shape;166;g2314fd1b966_0_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7" name="Google Shape;167;g2314fd1b966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2314fd1b966_0_11"/>
          <p:cNvSpPr/>
          <p:nvPr/>
        </p:nvSpPr>
        <p:spPr>
          <a:xfrm>
            <a:off x="415125" y="1649625"/>
            <a:ext cx="7605000" cy="393600"/>
          </a:xfrm>
          <a:prstGeom prst="roundRect">
            <a:avLst>
              <a:gd fmla="val 39729" name="adj"/>
            </a:avLst>
          </a:prstGeom>
          <a:noFill/>
          <a:ln cap="flat" cmpd="sng" w="19050">
            <a:solidFill>
              <a:srgbClr val="F9C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2314fd1b966_0_11"/>
          <p:cNvSpPr/>
          <p:nvPr/>
        </p:nvSpPr>
        <p:spPr>
          <a:xfrm>
            <a:off x="415125" y="2117775"/>
            <a:ext cx="3375300" cy="2087400"/>
          </a:xfrm>
          <a:prstGeom prst="roundRect">
            <a:avLst>
              <a:gd fmla="val 6516" name="adj"/>
            </a:avLst>
          </a:prstGeom>
          <a:noFill/>
          <a:ln cap="flat" cmpd="sng" w="19050">
            <a:solidFill>
              <a:srgbClr val="D4515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2314fd1b966_0_11"/>
          <p:cNvSpPr txBox="1"/>
          <p:nvPr/>
        </p:nvSpPr>
        <p:spPr>
          <a:xfrm>
            <a:off x="7006125" y="2093813"/>
            <a:ext cx="850800" cy="5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000" u="none" cap="none" strike="noStrike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SQL</a:t>
            </a:r>
            <a:endParaRPr b="1" i="0" sz="2000" u="none" cap="none" strike="noStrike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g2314fd1b966_0_11"/>
          <p:cNvSpPr txBox="1"/>
          <p:nvPr/>
        </p:nvSpPr>
        <p:spPr>
          <a:xfrm>
            <a:off x="3793350" y="2294088"/>
            <a:ext cx="1557300" cy="5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000" u="none" cap="none" strike="noStrike">
                <a:solidFill>
                  <a:srgbClr val="D4515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</a:t>
            </a:r>
            <a:endParaRPr b="1" i="0" sz="2000" u="none" cap="none" strike="noStrike">
              <a:solidFill>
                <a:srgbClr val="D4515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314fd1b966_0_49"/>
          <p:cNvSpPr txBox="1"/>
          <p:nvPr/>
        </p:nvSpPr>
        <p:spPr>
          <a:xfrm>
            <a:off x="415125" y="246825"/>
            <a:ext cx="8606100" cy="15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DATA ANALYSIS?</a:t>
            </a:r>
            <a:endParaRPr b="0" i="0" sz="1400" u="none" cap="none" strike="noStrike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2314fd1b966_0_49"/>
          <p:cNvSpPr txBox="1"/>
          <p:nvPr/>
        </p:nvSpPr>
        <p:spPr>
          <a:xfrm>
            <a:off x="415125" y="1169275"/>
            <a:ext cx="80574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analysis is performed using different operations and techniques: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</a:t>
            </a:r>
            <a:r>
              <a:rPr b="0" i="0" lang="en" sz="2000" u="sng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(Additional) data transformation (e.g., aggregation, filtering, etc.)</a:t>
            </a:r>
            <a:endParaRPr b="0" i="0" sz="2000" u="sng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B7B7B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Trend analysis</a:t>
            </a:r>
            <a:endParaRPr b="0" i="0" sz="2000" u="none" cap="none" strike="noStrike">
              <a:solidFill>
                <a:srgbClr val="B7B7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B7B7B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Histograms / distributions</a:t>
            </a:r>
            <a:endParaRPr b="0" i="0" sz="2000" u="none" cap="none" strike="noStrike">
              <a:solidFill>
                <a:srgbClr val="B7B7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B7B7B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Models / relationships</a:t>
            </a:r>
            <a:endParaRPr b="0" i="0" sz="2000" u="none" cap="none" strike="noStrike">
              <a:solidFill>
                <a:srgbClr val="B7B7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B7B7B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Clustering</a:t>
            </a:r>
            <a:endParaRPr b="0" i="0" sz="2000" u="none" cap="none" strike="noStrike">
              <a:solidFill>
                <a:srgbClr val="B7B7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B7B7B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Predictions</a:t>
            </a:r>
            <a:endParaRPr b="0" i="0" sz="2000" u="none" cap="none" strike="noStrike">
              <a:solidFill>
                <a:srgbClr val="B7B7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8" name="Google Shape;178;g2314fd1b966_0_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9" name="Google Shape;179;g2314fd1b966_0_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2314fd1b966_0_49"/>
          <p:cNvSpPr/>
          <p:nvPr/>
        </p:nvSpPr>
        <p:spPr>
          <a:xfrm>
            <a:off x="415125" y="1649625"/>
            <a:ext cx="7605000" cy="393600"/>
          </a:xfrm>
          <a:prstGeom prst="roundRect">
            <a:avLst>
              <a:gd fmla="val 39729" name="adj"/>
            </a:avLst>
          </a:prstGeom>
          <a:noFill/>
          <a:ln cap="flat" cmpd="sng" w="38100">
            <a:solidFill>
              <a:srgbClr val="F9C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2314fd1b966_0_49"/>
          <p:cNvSpPr/>
          <p:nvPr/>
        </p:nvSpPr>
        <p:spPr>
          <a:xfrm>
            <a:off x="415125" y="2117775"/>
            <a:ext cx="3375300" cy="2087400"/>
          </a:xfrm>
          <a:prstGeom prst="roundRect">
            <a:avLst>
              <a:gd fmla="val 6516" name="adj"/>
            </a:avLst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2314fd1b966_0_49"/>
          <p:cNvSpPr txBox="1"/>
          <p:nvPr/>
        </p:nvSpPr>
        <p:spPr>
          <a:xfrm>
            <a:off x="7006125" y="2093813"/>
            <a:ext cx="850800" cy="5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000" u="none" cap="none" strike="noStrike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SQL</a:t>
            </a:r>
            <a:endParaRPr b="1" i="0" sz="2000" u="none" cap="none" strike="noStrike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3" name="Google Shape;183;g2314fd1b966_0_49"/>
          <p:cNvSpPr txBox="1"/>
          <p:nvPr/>
        </p:nvSpPr>
        <p:spPr>
          <a:xfrm>
            <a:off x="3793350" y="2294088"/>
            <a:ext cx="1557300" cy="5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000" u="none" cap="none" strike="noStrike">
                <a:solidFill>
                  <a:srgbClr val="B7B7B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</a:t>
            </a:r>
            <a:endParaRPr b="1" i="0" sz="2000" u="none" cap="none" strike="noStrike">
              <a:solidFill>
                <a:srgbClr val="B7B7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4" name="Google Shape;184;g2314fd1b966_0_49"/>
          <p:cNvSpPr txBox="1"/>
          <p:nvPr/>
        </p:nvSpPr>
        <p:spPr>
          <a:xfrm>
            <a:off x="4416800" y="3527825"/>
            <a:ext cx="1818000" cy="10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" sz="2000" u="none" cap="none" strike="noStrike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endParaRPr b="1" i="0" sz="2000" u="none" cap="none" strike="noStrike"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" sz="2000" u="none" cap="none" strike="noStrike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GROUP BY</a:t>
            </a:r>
            <a:endParaRPr b="1" i="0" sz="2000" u="none" cap="none" strike="noStrike"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" sz="2000" u="none" cap="none" strike="noStrike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HAVING</a:t>
            </a:r>
            <a:endParaRPr b="1" i="0" sz="2000" u="none" cap="none" strike="noStrike"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92B37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314fd1b966_0_64"/>
          <p:cNvSpPr txBox="1"/>
          <p:nvPr>
            <p:ph idx="4294967295" type="title"/>
          </p:nvPr>
        </p:nvSpPr>
        <p:spPr>
          <a:xfrm>
            <a:off x="619700" y="518700"/>
            <a:ext cx="4305000" cy="19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b="1" lang="en" sz="4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Aggregate Functions and HAVING in SQL</a:t>
            </a:r>
            <a:endParaRPr b="1" sz="4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0" name="Google Shape;190;g2314fd1b966_0_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701" y="2379375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2314fd1b966_0_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400" y="4184350"/>
            <a:ext cx="1827851" cy="3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g2314fd1b966_0_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9351" y="320763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2314fd1b966_0_6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79662" y="2337425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g2314fd1b966_0_64"/>
          <p:cNvSpPr/>
          <p:nvPr/>
        </p:nvSpPr>
        <p:spPr>
          <a:xfrm>
            <a:off x="5622226" y="0"/>
            <a:ext cx="7715299" cy="5143500"/>
          </a:xfrm>
          <a:prstGeom prst="flowChartInputOutpu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314fd1b966_0_88"/>
          <p:cNvSpPr txBox="1"/>
          <p:nvPr/>
        </p:nvSpPr>
        <p:spPr>
          <a:xfrm>
            <a:off x="415125" y="246825"/>
            <a:ext cx="8606100" cy="15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AGGREGATE FUNCTIONS IN SQL</a:t>
            </a:r>
            <a:endParaRPr b="0" i="0" sz="1400" u="none" cap="none" strike="noStrike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2314fd1b966_0_88"/>
          <p:cNvSpPr txBox="1"/>
          <p:nvPr/>
        </p:nvSpPr>
        <p:spPr>
          <a:xfrm>
            <a:off x="415125" y="1169275"/>
            <a:ext cx="80574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By now we should be familiar with most of these functions: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b="1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COUNT():</a:t>
            </a: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Number of rows (overall or in a column)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b="1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MIN():</a:t>
            </a: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Minimum value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b="1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MAX():</a:t>
            </a: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Maximum value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b="1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SUM():</a:t>
            </a: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Sum of values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b="1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AVG():</a:t>
            </a: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Average of values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b="1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STDDEV():</a:t>
            </a:r>
            <a:r>
              <a:rPr b="0" i="0" lang="en" sz="2000" u="none" cap="none" strike="noStrike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Standard deviation of values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PostgreSQL: Documentation: 9.1: Aggregate Functions</a:t>
            </a:r>
            <a:endParaRPr b="0" i="0" sz="2000" u="none" cap="none" strike="noStrike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" name="Google Shape;201;g2314fd1b966_0_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2" name="Google Shape;202;g2314fd1b966_0_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